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</p:sldIdLst>
  <p:sldSz cx="10691813" cy="7559675"/>
  <p:notesSz cx="7099300" cy="10234613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2143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428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643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8574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607183" algn="l" defTabSz="104287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128620" algn="l" defTabSz="104287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650056" algn="l" defTabSz="104287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171493" algn="l" defTabSz="104287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89" userDrawn="1">
          <p15:clr>
            <a:srgbClr val="A4A3A4"/>
          </p15:clr>
        </p15:guide>
        <p15:guide id="2" pos="1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 showGuides="1">
      <p:cViewPr varScale="1">
        <p:scale>
          <a:sx n="43" d="100"/>
          <a:sy n="43" d="100"/>
        </p:scale>
        <p:origin x="1221" y="45"/>
      </p:cViewPr>
      <p:guideLst>
        <p:guide orient="horz" pos="589"/>
        <p:guide pos="1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/>
          </p:nvPr>
        </p:nvSpPr>
        <p:spPr>
          <a:xfrm>
            <a:off x="892388" y="464295"/>
            <a:ext cx="8776547" cy="872698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12" name="Underrubrik 2"/>
          <p:cNvSpPr>
            <a:spLocks noGrp="1"/>
          </p:cNvSpPr>
          <p:nvPr>
            <p:ph type="subTitle" idx="10"/>
          </p:nvPr>
        </p:nvSpPr>
        <p:spPr>
          <a:xfrm>
            <a:off x="892388" y="7113608"/>
            <a:ext cx="3074724" cy="396877"/>
          </a:xfrm>
        </p:spPr>
        <p:txBody>
          <a:bodyPr>
            <a:normAutofit/>
          </a:bodyPr>
          <a:lstStyle>
            <a:lvl1pPr marL="0" indent="0" algn="l">
              <a:buNone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8" name="Platshållare för text 19"/>
          <p:cNvSpPr>
            <a:spLocks noGrp="1"/>
          </p:cNvSpPr>
          <p:nvPr>
            <p:ph type="body" sz="quarter" idx="12"/>
          </p:nvPr>
        </p:nvSpPr>
        <p:spPr>
          <a:xfrm>
            <a:off x="6208828" y="5595350"/>
            <a:ext cx="3457721" cy="396833"/>
          </a:xfrm>
        </p:spPr>
        <p:txBody>
          <a:bodyPr rIns="0" anchor="b">
            <a:noAutofit/>
          </a:bodyPr>
          <a:lstStyle>
            <a:lvl1pPr marL="342900" marR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2" name="textruta 8">
            <a:extLst>
              <a:ext uri="{FF2B5EF4-FFF2-40B4-BE49-F238E27FC236}">
                <a16:creationId xmlns:a16="http://schemas.microsoft.com/office/drawing/2014/main" id="{F842DFB8-7A67-3C2B-1F45-E44191FEABEB}"/>
              </a:ext>
            </a:extLst>
          </p:cNvPr>
          <p:cNvSpPr txBox="1"/>
          <p:nvPr userDrawn="1"/>
        </p:nvSpPr>
        <p:spPr>
          <a:xfrm>
            <a:off x="0" y="7113445"/>
            <a:ext cx="10691813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000" dirty="0">
                <a:latin typeface="+mn-lt"/>
              </a:rPr>
              <a:t>© RM AB  2024</a:t>
            </a:r>
          </a:p>
        </p:txBody>
      </p:sp>
      <p:pic>
        <p:nvPicPr>
          <p:cNvPr id="3" name="Bildobjekt 2" descr="En bild som visar symbol, Grafik, clipart, logotyp&#10;&#10;Automatiskt genererad beskrivning">
            <a:extLst>
              <a:ext uri="{FF2B5EF4-FFF2-40B4-BE49-F238E27FC236}">
                <a16:creationId xmlns:a16="http://schemas.microsoft.com/office/drawing/2014/main" id="{AA7E01FE-2E7E-45EB-384E-CAF411B07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9791" y="6877436"/>
            <a:ext cx="906758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58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ruta 8"/>
          <p:cNvSpPr txBox="1"/>
          <p:nvPr/>
        </p:nvSpPr>
        <p:spPr>
          <a:xfrm>
            <a:off x="0" y="7113445"/>
            <a:ext cx="10691813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000" dirty="0">
                <a:latin typeface="+mn-lt"/>
              </a:rPr>
              <a:t>© RM AB  2024</a:t>
            </a:r>
          </a:p>
        </p:txBody>
      </p:sp>
      <p:sp>
        <p:nvSpPr>
          <p:cNvPr id="23" name="Underrubrik 2"/>
          <p:cNvSpPr>
            <a:spLocks noGrp="1"/>
          </p:cNvSpPr>
          <p:nvPr>
            <p:ph type="subTitle" idx="10"/>
          </p:nvPr>
        </p:nvSpPr>
        <p:spPr>
          <a:xfrm>
            <a:off x="892388" y="7113608"/>
            <a:ext cx="3074724" cy="396877"/>
          </a:xfrm>
        </p:spPr>
        <p:txBody>
          <a:bodyPr>
            <a:normAutofit/>
          </a:bodyPr>
          <a:lstStyle>
            <a:lvl1pPr marL="0" indent="0" algn="l">
              <a:buNone/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7" name="Platshållare för text 19"/>
          <p:cNvSpPr>
            <a:spLocks noGrp="1"/>
          </p:cNvSpPr>
          <p:nvPr>
            <p:ph type="body" sz="quarter" idx="12"/>
          </p:nvPr>
        </p:nvSpPr>
        <p:spPr>
          <a:xfrm>
            <a:off x="6208828" y="5595350"/>
            <a:ext cx="3457721" cy="396833"/>
          </a:xfrm>
        </p:spPr>
        <p:txBody>
          <a:bodyPr rIns="0" anchor="b">
            <a:noAutofit/>
          </a:bodyPr>
          <a:lstStyle>
            <a:lvl1pPr marL="342900" marR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pic>
        <p:nvPicPr>
          <p:cNvPr id="3" name="Bildobjekt 2" descr="En bild som visar symbol, Grafik, clipart, logotyp&#10;&#10;Automatiskt genererad beskrivning">
            <a:extLst>
              <a:ext uri="{FF2B5EF4-FFF2-40B4-BE49-F238E27FC236}">
                <a16:creationId xmlns:a16="http://schemas.microsoft.com/office/drawing/2014/main" id="{7AC00F62-2277-B634-898A-4C3E21FEB9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9791" y="6877436"/>
            <a:ext cx="906758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915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534591" y="470730"/>
            <a:ext cx="9622632" cy="1259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534591" y="1671179"/>
            <a:ext cx="9622632" cy="456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34591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F024D70-6C81-4C91-A360-94A9476FA39D}" type="datetimeFigureOut">
              <a:rPr lang="sv-SE" smtClean="0"/>
              <a:t>2024-09-18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653036" y="7006699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7662466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E03C4FF-6E5C-4222-B7CC-099AAEB8981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770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58775" indent="-35877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33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derrubrik 8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Rektangel 8"/>
          <p:cNvSpPr/>
          <p:nvPr/>
        </p:nvSpPr>
        <p:spPr>
          <a:xfrm>
            <a:off x="-1" y="0"/>
            <a:ext cx="10691814" cy="75596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  <p:sp>
        <p:nvSpPr>
          <p:cNvPr id="11" name="textruta 10"/>
          <p:cNvSpPr txBox="1"/>
          <p:nvPr/>
        </p:nvSpPr>
        <p:spPr>
          <a:xfrm>
            <a:off x="124753" y="144589"/>
            <a:ext cx="3114037" cy="57343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fontAlgn="auto">
              <a:spcAft>
                <a:spcPts val="0"/>
              </a:spcAft>
            </a:pPr>
            <a:r>
              <a:rPr lang="sv-SE" sz="3600" dirty="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rPr>
              <a:t>Förmåga</a:t>
            </a:r>
          </a:p>
        </p:txBody>
      </p:sp>
      <p:sp>
        <p:nvSpPr>
          <p:cNvPr id="17" name="Rektangel med rundade hörn 16"/>
          <p:cNvSpPr/>
          <p:nvPr/>
        </p:nvSpPr>
        <p:spPr>
          <a:xfrm>
            <a:off x="224989" y="4370523"/>
            <a:ext cx="5010126" cy="1510801"/>
          </a:xfrm>
          <a:prstGeom prst="roundRect">
            <a:avLst>
              <a:gd name="adj" fmla="val 588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Erbjuder andra förmågor:</a:t>
            </a:r>
          </a:p>
        </p:txBody>
      </p:sp>
      <p:sp>
        <p:nvSpPr>
          <p:cNvPr id="18" name="Rektangel med rundade hörn 17"/>
          <p:cNvSpPr/>
          <p:nvPr/>
        </p:nvSpPr>
        <p:spPr>
          <a:xfrm>
            <a:off x="5504391" y="197936"/>
            <a:ext cx="5004000" cy="520090"/>
          </a:xfrm>
          <a:prstGeom prst="roundRect">
            <a:avLst>
              <a:gd name="adj" fmla="val 15067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tlCol="0" anchor="t"/>
          <a:lstStyle/>
          <a:p>
            <a:r>
              <a:rPr lang="sv-SE" sz="1050" i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Förmågans namn:</a:t>
            </a:r>
          </a:p>
        </p:txBody>
      </p:sp>
      <p:sp>
        <p:nvSpPr>
          <p:cNvPr id="20" name="Rektangel med rundade hörn 19"/>
          <p:cNvSpPr/>
          <p:nvPr/>
        </p:nvSpPr>
        <p:spPr>
          <a:xfrm>
            <a:off x="224989" y="923070"/>
            <a:ext cx="5010126" cy="1328184"/>
          </a:xfrm>
          <a:prstGeom prst="roundRect">
            <a:avLst>
              <a:gd name="adj" fmla="val 4741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Ansvarig:</a:t>
            </a: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Personer:</a:t>
            </a:r>
          </a:p>
        </p:txBody>
      </p:sp>
      <p:sp>
        <p:nvSpPr>
          <p:cNvPr id="22" name="Rektangel med rundade hörn 21"/>
          <p:cNvSpPr/>
          <p:nvPr/>
        </p:nvSpPr>
        <p:spPr>
          <a:xfrm>
            <a:off x="5504391" y="931281"/>
            <a:ext cx="5004000" cy="4031608"/>
          </a:xfrm>
          <a:prstGeom prst="roundRect">
            <a:avLst>
              <a:gd name="adj" fmla="val 2244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Nuvarande status</a:t>
            </a:r>
          </a:p>
          <a:p>
            <a:r>
              <a:rPr lang="sv-SE" sz="1200" i="1" dirty="0">
                <a:solidFill>
                  <a:schemeClr val="tx1"/>
                </a:solidFill>
                <a:latin typeface="Calibri Light" panose="020F0302020204030204" pitchFamily="34" charset="0"/>
              </a:rPr>
              <a:t>Bra</a:t>
            </a: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r>
              <a:rPr lang="sv-SE" sz="1200" i="1" dirty="0">
                <a:solidFill>
                  <a:schemeClr val="tx1"/>
                </a:solidFill>
                <a:latin typeface="Calibri Light" panose="020F0302020204030204" pitchFamily="34" charset="0"/>
              </a:rPr>
              <a:t>Mindre bra</a:t>
            </a: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r>
              <a:rPr lang="sv-SE" sz="1200" i="1" dirty="0">
                <a:solidFill>
                  <a:schemeClr val="tx1"/>
                </a:solidFill>
                <a:latin typeface="Calibri Light" panose="020F0302020204030204" pitchFamily="34" charset="0"/>
              </a:rPr>
              <a:t>Inte bra alls</a:t>
            </a:r>
          </a:p>
        </p:txBody>
      </p:sp>
      <p:sp>
        <p:nvSpPr>
          <p:cNvPr id="12" name="Rektangel med rundade hörn 16"/>
          <p:cNvSpPr/>
          <p:nvPr/>
        </p:nvSpPr>
        <p:spPr>
          <a:xfrm>
            <a:off x="224989" y="2367427"/>
            <a:ext cx="5010126" cy="1886923"/>
          </a:xfrm>
          <a:prstGeom prst="roundRect">
            <a:avLst>
              <a:gd name="adj" fmla="val 588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Uppgift:</a:t>
            </a:r>
          </a:p>
        </p:txBody>
      </p:sp>
      <p:sp>
        <p:nvSpPr>
          <p:cNvPr id="13" name="Rektangel med rundade hörn 16"/>
          <p:cNvSpPr/>
          <p:nvPr/>
        </p:nvSpPr>
        <p:spPr>
          <a:xfrm>
            <a:off x="5504391" y="5086724"/>
            <a:ext cx="5004000" cy="2026883"/>
          </a:xfrm>
          <a:prstGeom prst="roundRect">
            <a:avLst>
              <a:gd name="adj" fmla="val 4158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IT-stöd:</a:t>
            </a:r>
          </a:p>
        </p:txBody>
      </p:sp>
      <p:sp>
        <p:nvSpPr>
          <p:cNvPr id="14" name="Rektangel med rundade hörn 16"/>
          <p:cNvSpPr/>
          <p:nvPr/>
        </p:nvSpPr>
        <p:spPr>
          <a:xfrm>
            <a:off x="224989" y="6024231"/>
            <a:ext cx="5010126" cy="1087356"/>
          </a:xfrm>
          <a:prstGeom prst="roundRect">
            <a:avLst>
              <a:gd name="adj" fmla="val 588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Stödjer </a:t>
            </a:r>
            <a:r>
              <a:rPr lang="sv-SE" sz="1200" dirty="0" err="1">
                <a:solidFill>
                  <a:schemeClr val="tx1"/>
                </a:solidFill>
                <a:latin typeface="Calibri Light" panose="020F0302020204030204" pitchFamily="34" charset="0"/>
              </a:rPr>
              <a:t>touchpoints</a:t>
            </a:r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 i kund/leverantör/aktörresan :</a:t>
            </a:r>
          </a:p>
        </p:txBody>
      </p:sp>
      <p:grpSp>
        <p:nvGrpSpPr>
          <p:cNvPr id="15" name="Grupp 14"/>
          <p:cNvGrpSpPr/>
          <p:nvPr/>
        </p:nvGrpSpPr>
        <p:grpSpPr>
          <a:xfrm>
            <a:off x="2315470" y="-104562"/>
            <a:ext cx="2465936" cy="1271006"/>
            <a:chOff x="1976744" y="-281106"/>
            <a:chExt cx="2461649" cy="1413377"/>
          </a:xfrm>
        </p:grpSpPr>
        <p:pic>
          <p:nvPicPr>
            <p:cNvPr id="16" name="Bildobjekt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8992" y="148249"/>
              <a:ext cx="969401" cy="798330"/>
            </a:xfrm>
            <a:prstGeom prst="rect">
              <a:avLst/>
            </a:prstGeom>
          </p:spPr>
        </p:pic>
        <p:pic>
          <p:nvPicPr>
            <p:cNvPr id="19" name="Bildobjekt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6744" y="-274578"/>
              <a:ext cx="1088883" cy="997579"/>
            </a:xfrm>
            <a:prstGeom prst="rect">
              <a:avLst/>
            </a:prstGeom>
          </p:spPr>
        </p:pic>
        <p:pic>
          <p:nvPicPr>
            <p:cNvPr id="21" name="Bildobjekt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5204" y="270448"/>
              <a:ext cx="642861" cy="600319"/>
            </a:xfrm>
            <a:prstGeom prst="rect">
              <a:avLst/>
            </a:prstGeom>
          </p:spPr>
        </p:pic>
        <p:pic>
          <p:nvPicPr>
            <p:cNvPr id="23" name="Bildobjekt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5730" y="70485"/>
              <a:ext cx="1040190" cy="1061786"/>
            </a:xfrm>
            <a:prstGeom prst="rect">
              <a:avLst/>
            </a:prstGeom>
          </p:spPr>
        </p:pic>
        <p:pic>
          <p:nvPicPr>
            <p:cNvPr id="24" name="Bildobjekt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2955" y="-169326"/>
              <a:ext cx="891071" cy="898375"/>
            </a:xfrm>
            <a:prstGeom prst="rect">
              <a:avLst/>
            </a:prstGeom>
          </p:spPr>
        </p:pic>
        <p:pic>
          <p:nvPicPr>
            <p:cNvPr id="25" name="Bildobjekt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819" y="-281106"/>
              <a:ext cx="1225547" cy="1139513"/>
            </a:xfrm>
            <a:prstGeom prst="rect">
              <a:avLst/>
            </a:prstGeom>
          </p:spPr>
        </p:pic>
        <p:pic>
          <p:nvPicPr>
            <p:cNvPr id="26" name="Bildobjekt 2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5539" y="40718"/>
              <a:ext cx="954288" cy="936024"/>
            </a:xfrm>
            <a:prstGeom prst="rect">
              <a:avLst/>
            </a:prstGeom>
          </p:spPr>
        </p:pic>
        <p:sp>
          <p:nvSpPr>
            <p:cNvPr id="27" name="textruta 26"/>
            <p:cNvSpPr txBox="1"/>
            <p:nvPr/>
          </p:nvSpPr>
          <p:spPr>
            <a:xfrm>
              <a:off x="3748676" y="34118"/>
              <a:ext cx="490160" cy="380501"/>
            </a:xfrm>
            <a:prstGeom prst="rect">
              <a:avLst/>
            </a:prstGeom>
          </p:spPr>
          <p:txBody>
            <a:bodyPr vert="horz" wrap="square" lIns="50398" tIns="25199" rIns="50398" bIns="25199" rtlCol="0" anchor="ctr">
              <a:noAutofit/>
            </a:bodyPr>
            <a:lstStyle/>
            <a:p>
              <a:pPr algn="ctr" defTabSz="504017" fontAlgn="auto">
                <a:spcAft>
                  <a:spcPts val="0"/>
                </a:spcAft>
              </a:pPr>
              <a:r>
                <a:rPr lang="sv-SE" dirty="0">
                  <a:solidFill>
                    <a:schemeClr val="bg1"/>
                  </a:solidFill>
                  <a:latin typeface="Arial Black" panose="020B0A04020102020204" pitchFamily="34" charset="0"/>
                  <a:ea typeface="+mj-ea"/>
                  <a:cs typeface="+mj-cs"/>
                </a:rPr>
                <a:t>$</a:t>
              </a:r>
              <a:endParaRPr lang="sv-SE" sz="1000" dirty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endParaRPr>
            </a:p>
          </p:txBody>
        </p:sp>
      </p:grpSp>
      <p:pic>
        <p:nvPicPr>
          <p:cNvPr id="5" name="Bildobjekt 4" descr="En bild som visar symbol, Teckensnitt, Grafik, logotyp&#10;&#10;Automatiskt genererad beskrivning">
            <a:extLst>
              <a:ext uri="{FF2B5EF4-FFF2-40B4-BE49-F238E27FC236}">
                <a16:creationId xmlns:a16="http://schemas.microsoft.com/office/drawing/2014/main" id="{6BAE4F01-C546-DF76-06CE-D2D517E6ADC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549" y="7122797"/>
            <a:ext cx="727505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55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derrubrik 8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Rektangel 8"/>
          <p:cNvSpPr/>
          <p:nvPr/>
        </p:nvSpPr>
        <p:spPr>
          <a:xfrm>
            <a:off x="-1" y="0"/>
            <a:ext cx="10691814" cy="75596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v-SE" dirty="0"/>
          </a:p>
        </p:txBody>
      </p:sp>
      <p:sp>
        <p:nvSpPr>
          <p:cNvPr id="11" name="textruta 10"/>
          <p:cNvSpPr txBox="1"/>
          <p:nvPr/>
        </p:nvSpPr>
        <p:spPr>
          <a:xfrm>
            <a:off x="233363" y="185052"/>
            <a:ext cx="2304339" cy="57343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fontAlgn="auto">
              <a:spcAft>
                <a:spcPts val="0"/>
              </a:spcAft>
            </a:pPr>
            <a:r>
              <a:rPr lang="sv-SE" sz="3600" dirty="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rPr>
              <a:t>Förmåga</a:t>
            </a:r>
          </a:p>
        </p:txBody>
      </p:sp>
      <p:sp>
        <p:nvSpPr>
          <p:cNvPr id="17" name="Rektangel med rundade hörn 16"/>
          <p:cNvSpPr/>
          <p:nvPr/>
        </p:nvSpPr>
        <p:spPr>
          <a:xfrm>
            <a:off x="244922" y="4772271"/>
            <a:ext cx="3240000" cy="2352900"/>
          </a:xfrm>
          <a:prstGeom prst="roundRect">
            <a:avLst>
              <a:gd name="adj" fmla="val 4100"/>
            </a:avLst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200" i="1" dirty="0">
                <a:solidFill>
                  <a:schemeClr val="tx1"/>
                </a:solidFill>
                <a:latin typeface="Calibri Light" panose="020F0302020204030204" pitchFamily="34" charset="0"/>
              </a:rPr>
              <a:t>Vad pågår just nu</a:t>
            </a:r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:		</a:t>
            </a:r>
            <a:endParaRPr lang="sv-SE" sz="1200" i="1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18" name="Rektangel med rundade hörn 17"/>
          <p:cNvSpPr/>
          <p:nvPr/>
        </p:nvSpPr>
        <p:spPr>
          <a:xfrm>
            <a:off x="5435688" y="241599"/>
            <a:ext cx="5004000" cy="522000"/>
          </a:xfrm>
          <a:prstGeom prst="roundRect">
            <a:avLst>
              <a:gd name="adj" fmla="val 15067"/>
            </a:avLst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tlCol="0" anchor="t"/>
          <a:lstStyle/>
          <a:p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20" name="Rektangel med rundade hörn 19"/>
          <p:cNvSpPr/>
          <p:nvPr/>
        </p:nvSpPr>
        <p:spPr>
          <a:xfrm>
            <a:off x="252129" y="946234"/>
            <a:ext cx="5004000" cy="1952643"/>
          </a:xfrm>
          <a:prstGeom prst="roundRect">
            <a:avLst>
              <a:gd name="adj" fmla="val 4741"/>
            </a:avLst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Önskad status:</a:t>
            </a:r>
          </a:p>
        </p:txBody>
      </p:sp>
      <p:sp>
        <p:nvSpPr>
          <p:cNvPr id="22" name="Rektangel med rundade hörn 21"/>
          <p:cNvSpPr/>
          <p:nvPr/>
        </p:nvSpPr>
        <p:spPr>
          <a:xfrm>
            <a:off x="5435688" y="946234"/>
            <a:ext cx="5004000" cy="3722485"/>
          </a:xfrm>
          <a:prstGeom prst="roundRect">
            <a:avLst>
              <a:gd name="adj" fmla="val 2880"/>
            </a:avLst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Förväntade utvecklingssteg:</a:t>
            </a: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Rektangel med rundade hörn 16"/>
          <p:cNvSpPr/>
          <p:nvPr/>
        </p:nvSpPr>
        <p:spPr>
          <a:xfrm>
            <a:off x="252129" y="3005921"/>
            <a:ext cx="5004000" cy="1659307"/>
          </a:xfrm>
          <a:prstGeom prst="roundRect">
            <a:avLst>
              <a:gd name="adj" fmla="val 5880"/>
            </a:avLst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IT-stöd status:</a:t>
            </a:r>
          </a:p>
        </p:txBody>
      </p:sp>
      <p:sp>
        <p:nvSpPr>
          <p:cNvPr id="13" name="Rektangel med rundade hörn 16"/>
          <p:cNvSpPr/>
          <p:nvPr/>
        </p:nvSpPr>
        <p:spPr>
          <a:xfrm>
            <a:off x="7199688" y="4772271"/>
            <a:ext cx="3240000" cy="2352900"/>
          </a:xfrm>
          <a:prstGeom prst="roundRect">
            <a:avLst>
              <a:gd name="adj" fmla="val 4100"/>
            </a:avLst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200" i="1" dirty="0">
                <a:solidFill>
                  <a:schemeClr val="tx1"/>
                </a:solidFill>
                <a:latin typeface="Calibri Light" panose="020F0302020204030204" pitchFamily="34" charset="0"/>
              </a:rPr>
              <a:t>Vad ser ni framåt?</a:t>
            </a:r>
            <a:r>
              <a:rPr lang="sv-SE" sz="1200" dirty="0">
                <a:solidFill>
                  <a:schemeClr val="tx1"/>
                </a:solidFill>
                <a:latin typeface="Calibri Light" panose="020F0302020204030204" pitchFamily="34" charset="0"/>
              </a:rPr>
              <a:t>:</a:t>
            </a:r>
          </a:p>
          <a:p>
            <a:endParaRPr lang="sv-SE" sz="1200" i="1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sp>
        <p:nvSpPr>
          <p:cNvPr id="14" name="Rektangel med rundade hörn 16"/>
          <p:cNvSpPr/>
          <p:nvPr/>
        </p:nvSpPr>
        <p:spPr>
          <a:xfrm>
            <a:off x="3729845" y="4779989"/>
            <a:ext cx="3240000" cy="2352900"/>
          </a:xfrm>
          <a:prstGeom prst="roundRect">
            <a:avLst>
              <a:gd name="adj" fmla="val 4990"/>
            </a:avLst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200" i="1" dirty="0">
                <a:solidFill>
                  <a:schemeClr val="tx1"/>
                </a:solidFill>
                <a:latin typeface="Calibri Light" panose="020F0302020204030204" pitchFamily="34" charset="0"/>
              </a:rPr>
              <a:t>Vad finns planerat i nästa steg:</a:t>
            </a:r>
          </a:p>
          <a:p>
            <a:endParaRPr lang="sv-SE" sz="12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pic>
        <p:nvPicPr>
          <p:cNvPr id="15" name="Bildobjekt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894" y="185052"/>
            <a:ext cx="2464055" cy="576131"/>
          </a:xfrm>
          <a:prstGeom prst="rect">
            <a:avLst/>
          </a:prstGeom>
        </p:spPr>
      </p:pic>
      <p:pic>
        <p:nvPicPr>
          <p:cNvPr id="3" name="Bildobjekt 2" descr="En bild som visar symbol, Teckensnitt, Grafik, logotyp&#10;&#10;Automatiskt genererad beskrivning">
            <a:extLst>
              <a:ext uri="{FF2B5EF4-FFF2-40B4-BE49-F238E27FC236}">
                <a16:creationId xmlns:a16="http://schemas.microsoft.com/office/drawing/2014/main" id="{58E3991A-580A-9087-2A8D-C193C6D3A2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549" y="7122797"/>
            <a:ext cx="727505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89141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 IRM">
  <a:themeElements>
    <a:clrScheme name="I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9EE0"/>
      </a:accent1>
      <a:accent2>
        <a:srgbClr val="F79646"/>
      </a:accent2>
      <a:accent3>
        <a:srgbClr val="9BBB59"/>
      </a:accent3>
      <a:accent4>
        <a:srgbClr val="8064A2"/>
      </a:accent4>
      <a:accent5>
        <a:srgbClr val="C0504D"/>
      </a:accent5>
      <a:accent6>
        <a:srgbClr val="EEECE1"/>
      </a:accent6>
      <a:hlink>
        <a:srgbClr val="009EE0"/>
      </a:hlink>
      <a:folHlink>
        <a:srgbClr val="009EE0"/>
      </a:folHlink>
    </a:clrScheme>
    <a:fontScheme name="IR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txDef>
      <a:spPr/>
      <a:bodyPr vert="horz" lIns="91440" tIns="45720" rIns="91440" bIns="45720" rtlCol="0" anchor="ctr">
        <a:normAutofit lnSpcReduction="10000"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00B94E262D64479567996945275BEF" ma:contentTypeVersion="9" ma:contentTypeDescription="Skapa ett nytt dokument." ma:contentTypeScope="" ma:versionID="519ef0f10ba53a8a6bb9ae44e1e4339a">
  <xsd:schema xmlns:xsd="http://www.w3.org/2001/XMLSchema" xmlns:xs="http://www.w3.org/2001/XMLSchema" xmlns:p="http://schemas.microsoft.com/office/2006/metadata/properties" xmlns:ns2="0a911e76-a1a1-48b7-9ad8-ac66dcc0db64" xmlns:ns3="f269aa1d-0c5e-4b4b-8a63-14e4569f7dfa" targetNamespace="http://schemas.microsoft.com/office/2006/metadata/properties" ma:root="true" ma:fieldsID="41824fef2a9589e6677beebad991c0b2" ns2:_="" ns3:_="">
    <xsd:import namespace="0a911e76-a1a1-48b7-9ad8-ac66dcc0db64"/>
    <xsd:import namespace="f269aa1d-0c5e-4b4b-8a63-14e4569f7dfa"/>
    <xsd:element name="properties">
      <xsd:complexType>
        <xsd:sequence>
          <xsd:element name="documentManagement">
            <xsd:complexType>
              <xsd:all>
                <xsd:element ref="ns2:Malltyp" minOccurs="0"/>
                <xsd:element ref="ns2:Dokumentgrupp" minOccurs="0"/>
                <xsd:element ref="ns3:SharedWithUsers" minOccurs="0"/>
                <xsd:element ref="ns3:SharingHintHash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911e76-a1a1-48b7-9ad8-ac66dcc0db64" elementFormDefault="qualified">
    <xsd:import namespace="http://schemas.microsoft.com/office/2006/documentManagement/types"/>
    <xsd:import namespace="http://schemas.microsoft.com/office/infopath/2007/PartnerControls"/>
    <xsd:element name="Malltyp" ma:index="8" nillable="true" ma:displayName="Malltyp" ma:format="Dropdown" ma:internalName="Malltyp">
      <xsd:simpleType>
        <xsd:restriction base="dms:Choice">
          <xsd:enumeration value="BMD"/>
          <xsd:enumeration value="Brevpapper"/>
          <xsd:enumeration value="Ekonomi"/>
          <xsd:enumeration value="Katalog"/>
          <xsd:enumeration value="Kurs"/>
          <xsd:enumeration value="Visio"/>
          <xsd:enumeration value="Offert"/>
          <xsd:enumeration value="Rapport"/>
        </xsd:restriction>
      </xsd:simpleType>
    </xsd:element>
    <xsd:element name="Dokumentgrupp" ma:index="9" nillable="true" ma:displayName="Dokumentgrupp" ma:default="Mall" ma:format="Dropdown" ma:internalName="Dokumentgrupp">
      <xsd:simpleType>
        <xsd:restriction base="dms:Choice">
          <xsd:enumeration value="Mall"/>
        </xsd:restriction>
      </xsd:simpleType>
    </xsd:element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69aa1d-0c5e-4b4b-8a63-14e4569f7df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1" nillable="true" ma:displayName="Delar tips, Hash" ma:internalName="SharingHintHash" ma:readOnly="true">
      <xsd:simpleType>
        <xsd:restriction base="dms:Text"/>
      </xsd:simpleType>
    </xsd:element>
    <xsd:element name="SharedWithDetails" ma:index="12" nillable="true" ma:displayName="Delat med information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kumentgrupp xmlns="0a911e76-a1a1-48b7-9ad8-ac66dcc0db64">Mall</Dokumentgrupp>
    <Malltyp xmlns="0a911e76-a1a1-48b7-9ad8-ac66dcc0db64" xsi:nil="true"/>
  </documentManagement>
</p:properties>
</file>

<file path=customXml/itemProps1.xml><?xml version="1.0" encoding="utf-8"?>
<ds:datastoreItem xmlns:ds="http://schemas.openxmlformats.org/officeDocument/2006/customXml" ds:itemID="{8E9D878D-8D73-4E36-BD62-E87F3566A1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E03596-E3AD-40F9-B086-62A2AA0F5B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911e76-a1a1-48b7-9ad8-ac66dcc0db64"/>
    <ds:schemaRef ds:uri="f269aa1d-0c5e-4b4b-8a63-14e4569f7d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64AB05E-7071-44C1-98BA-A88D9C221887}">
  <ds:schemaRefs>
    <ds:schemaRef ds:uri="0a911e76-a1a1-48b7-9ad8-ac66dcc0db64"/>
    <ds:schemaRef ds:uri="http://schemas.openxmlformats.org/package/2006/metadata/core-properties"/>
    <ds:schemaRef ds:uri="http://purl.org/dc/dcmitype/"/>
    <ds:schemaRef ds:uri="http://purl.org/dc/terms/"/>
    <ds:schemaRef ds:uri="f269aa1d-0c5e-4b4b-8a63-14e4569f7dfa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 IRM</Template>
  <TotalTime>476</TotalTime>
  <Words>63</Words>
  <Application>Microsoft Office PowerPoint</Application>
  <PresentationFormat>Anpassad</PresentationFormat>
  <Paragraphs>33</Paragraphs>
  <Slides>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 Light</vt:lpstr>
      <vt:lpstr>Theme1 IRM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Linda Lilliesköld</dc:creator>
  <cp:lastModifiedBy>Jane Theobald</cp:lastModifiedBy>
  <cp:revision>20</cp:revision>
  <cp:lastPrinted>2016-10-17T08:14:52Z</cp:lastPrinted>
  <dcterms:created xsi:type="dcterms:W3CDTF">2016-10-10T11:26:41Z</dcterms:created>
  <dcterms:modified xsi:type="dcterms:W3CDTF">2024-09-18T08:15:36Z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0x010100DF00B94E262D64479567996945275BEF</vt:lpwstr>
  </property>
</Properties>
</file>